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4" r:id="rId4"/>
    <p:sldId id="276" r:id="rId5"/>
    <p:sldId id="268" r:id="rId6"/>
    <p:sldId id="288" r:id="rId7"/>
    <p:sldId id="289" r:id="rId8"/>
    <p:sldId id="290" r:id="rId9"/>
    <p:sldId id="291" r:id="rId10"/>
    <p:sldId id="292" r:id="rId11"/>
    <p:sldId id="293" r:id="rId12"/>
    <p:sldId id="275" r:id="rId13"/>
    <p:sldId id="277" r:id="rId14"/>
    <p:sldId id="294" r:id="rId15"/>
    <p:sldId id="295" r:id="rId16"/>
    <p:sldId id="296" r:id="rId17"/>
    <p:sldId id="281" r:id="rId18"/>
    <p:sldId id="301" r:id="rId19"/>
    <p:sldId id="286" r:id="rId20"/>
    <p:sldId id="299" r:id="rId21"/>
    <p:sldId id="300" r:id="rId22"/>
    <p:sldId id="302" r:id="rId23"/>
    <p:sldId id="287" r:id="rId24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FATURA_FARMACIA" initials="J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49"/>
  </p:normalViewPr>
  <p:slideViewPr>
    <p:cSldViewPr snapToGrid="0" snapToObjects="1">
      <p:cViewPr varScale="1">
        <p:scale>
          <a:sx n="106" d="100"/>
          <a:sy n="106" d="100"/>
        </p:scale>
        <p:origin x="67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A0678-CF38-4E48-9564-2E2E708A4BA0}" type="datetimeFigureOut">
              <a:rPr lang="es-BO" smtClean="0"/>
              <a:t>24/03/2021</a:t>
            </a:fld>
            <a:endParaRPr lang="es-B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10613-03C8-463C-BD4B-9CC2C1D28DD4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956642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A22548-BEEE-DA4E-BE41-2D42E0D772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D8CEFE-4B5A-D24D-8E1F-043992439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12A834-C62D-FB47-B9E8-232635558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24/03/2021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4183B6-9746-8345-8C41-9B649F18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777B42-71F7-A44A-962D-37B1F000D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67996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8385C1-7B5A-224B-A1DA-56B6E77CF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7DEBE0-477D-684F-B5D5-78CCB06F3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5430DF-6C26-E74C-940A-A6949A448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24/03/2021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8DC32A-95CE-6E4F-8E30-F79360E3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0D8EFB-BB7B-6649-8B70-3DE720ACF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967417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C17B53-EECC-B04B-96AB-3DC756F09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60BF94-4C92-AD4E-84C7-DFB000C9A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50F563-1EBF-3641-9086-45A5C6F5D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24/03/2021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753D8E-9339-C84F-BDC0-C6D436F99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28F53-DA92-7944-A041-73FEED021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192912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913FEE-AA01-A74C-8238-9F8DB80E0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439F4A-1AF9-D846-9C1B-CCE4F7C4F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1CCA99A-6670-E744-8A63-1E9824F7A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C29A34-3459-A248-83ED-17C5A5A65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24/03/2021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957A35-E90B-394F-A28B-CC6FDC20E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96D1314-F5D3-0A41-BA22-498F467F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805856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A6DDB-761B-D74E-9D0B-3CAE2740B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B44377-9587-AF4D-8442-6598B5CF2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27E691-44FE-714C-BEDC-3A19FC7AD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28F283B-FEE7-2E45-BDDF-E2FA9210F7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ADAC790-33D9-4B4C-97BC-7670734D80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EE555AE-4962-4C48-BC07-807E875B5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24/03/2021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EB1793F-E56F-9947-B28E-CE5669453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567A2B4-C09B-1640-82E1-7FDB467A6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66925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6C605F-2991-564A-AD77-2AC843EC2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B3344C2-3F46-1D4E-AF72-09FD3896F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24/03/2021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D5B0E4F-3E82-2246-A82C-10D46C6B2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BF083C5-6F38-FA48-AD33-5FE657787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330621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1249DC0-0034-9A49-ABD5-415EC69C9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24/03/2021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27252E8-2D9D-A54C-8294-EA7071E62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3922466-E896-7745-82AF-96EF308D1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222421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3D2362-5AAB-1342-90F5-2A386B1B5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6B2E81-2FF8-9148-940F-8F272DC28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72E9524-0419-3343-B9C3-113BC6A61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F017A1-5875-5144-8B9C-ED3C8C9B6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24/03/2021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2BA462-7ACC-0542-BFCC-46406C296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FD845D-22B3-4E45-B90C-86AE116A1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52119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C1FC09-34DC-ED4E-950E-09C644D49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9165E13-E3F8-D848-94EB-FA7025D4C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2EF483-E574-AC43-B1E0-699CE80B9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0582431-C3EB-A744-BAEE-94A47672E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24/03/2021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27F387-A0B6-8443-A044-C8446E2B8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3AA653-789E-7147-BCFF-4346AAFC7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2597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7F56E3-9A0F-224E-A013-2A638F7C0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92CCEEC-FAED-DA4E-AAA3-9C4AE49FBE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38BECE-4FB0-AC41-A163-6A3D30157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24/03/2021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0B57B9-91F3-C74C-8672-78AA69B9B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A618F4-1747-0B47-9A94-079EE99A9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472194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371D556-563F-3A49-AC68-D7AC050DA9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ADC4CFD-B662-A947-ACA6-75BF9DCB22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CC45BC-8EF4-9B4C-8E02-F63F46E2B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5B96-8F94-A34B-89D6-9139249B1ED7}" type="datetimeFigureOut">
              <a:rPr lang="es-BO" smtClean="0"/>
              <a:t>24/03/2021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D2B96A-115C-E845-869A-662858D34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CB6409-0C93-6249-AFD2-CCA57919D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243323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017029C-701D-B24F-80C7-2A838A2BE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C82E67-FD28-D545-84C5-227B8FBFD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F5E660-FA2B-A44B-8775-AB02DD3262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45B96-8F94-A34B-89D6-9139249B1ED7}" type="datetimeFigureOut">
              <a:rPr lang="es-BO" smtClean="0"/>
              <a:t>24/03/2021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6C45B6-76E3-DC4C-820F-01FAE8F53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1C4505-008E-A54D-B029-3C81A0660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D1C75-2055-CA44-9FA0-5B8F5DAB988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53150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microsoft.com/office/2007/relationships/hdphoto" Target="../media/hdphoto6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microsoft.com/office/2007/relationships/hdphoto" Target="../media/hdphoto7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276425-EA8C-DB41-86C8-930B09132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1818" y="1982385"/>
            <a:ext cx="9144000" cy="2387600"/>
          </a:xfrm>
        </p:spPr>
        <p:txBody>
          <a:bodyPr>
            <a:noAutofit/>
          </a:bodyPr>
          <a:lstStyle/>
          <a:p>
            <a:r>
              <a:rPr lang="es-ES" sz="4800" b="1" cap="small" dirty="0">
                <a:latin typeface="Arial" pitchFamily="34" charset="0"/>
                <a:cs typeface="Arial" pitchFamily="34" charset="0"/>
              </a:rPr>
              <a:t>AUDIENCIA PÚBLICA DE RENDICIÓN DE CUENTAS INICIAL 2021</a:t>
            </a:r>
            <a:br>
              <a:rPr lang="es-ES" sz="4800" b="1" cap="small" dirty="0">
                <a:latin typeface="Arial" pitchFamily="34" charset="0"/>
                <a:cs typeface="Arial" pitchFamily="34" charset="0"/>
              </a:rPr>
            </a:br>
            <a:endParaRPr lang="es-BO" sz="4800" b="1" dirty="0">
              <a:latin typeface="Helvetica" pitchFamily="2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12F5B7-7BE2-344F-AF29-13CC8D974E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31818" y="3819673"/>
            <a:ext cx="8894618" cy="717650"/>
          </a:xfrm>
        </p:spPr>
        <p:txBody>
          <a:bodyPr>
            <a:normAutofit/>
          </a:bodyPr>
          <a:lstStyle/>
          <a:p>
            <a:r>
              <a:rPr lang="es-BO" sz="3600" b="1" dirty="0" smtClean="0">
                <a:latin typeface="Helvetica" pitchFamily="2" charset="0"/>
              </a:rPr>
              <a:t>REGIONAL ORURO </a:t>
            </a:r>
            <a:endParaRPr lang="es-BO" sz="3600" b="1" dirty="0">
              <a:latin typeface="Helvetica" pitchFamily="2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883662" y="5694218"/>
            <a:ext cx="1441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JEFE MÉDICO</a:t>
            </a:r>
            <a:endParaRPr lang="es-BO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932656" y="5324886"/>
            <a:ext cx="3504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Dr. Alberto Fenelon Osinaga Riverty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692676" y="5262958"/>
            <a:ext cx="2686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Lic.  Lidia </a:t>
            </a:r>
            <a:r>
              <a:rPr lang="es-ES" dirty="0" smtClean="0"/>
              <a:t>Román </a:t>
            </a:r>
            <a:r>
              <a:rPr lang="es-ES" dirty="0" err="1"/>
              <a:t>Canizares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7158181" y="5630847"/>
            <a:ext cx="1867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ADMINISTRADOR</a:t>
            </a:r>
            <a:endParaRPr lang="es-BO" b="1" dirty="0"/>
          </a:p>
        </p:txBody>
      </p:sp>
    </p:spTree>
    <p:extLst>
      <p:ext uri="{BB962C8B-B14F-4D97-AF65-F5344CB8AC3E}">
        <p14:creationId xmlns:p14="http://schemas.microsoft.com/office/powerpoint/2010/main" val="424931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/>
          <p:cNvSpPr/>
          <p:nvPr/>
        </p:nvSpPr>
        <p:spPr>
          <a:xfrm>
            <a:off x="3686710" y="921424"/>
            <a:ext cx="5694658" cy="58956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CONTENIDO</a:t>
            </a:r>
          </a:p>
        </p:txBody>
      </p:sp>
      <p:pic>
        <p:nvPicPr>
          <p:cNvPr id="9" name="Picture 10" descr="Ball-05.gif (25423 bytes)">
            <a:extLst>
              <a:ext uri="{FF2B5EF4-FFF2-40B4-BE49-F238E27FC236}">
                <a16:creationId xmlns:a16="http://schemas.microsoft.com/office/drawing/2014/main" id="{910E94E6-4073-48AB-A75D-CC154A5FC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809" y="2052241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Ball-05.gif (25423 bytes)">
            <a:extLst>
              <a:ext uri="{FF2B5EF4-FFF2-40B4-BE49-F238E27FC236}">
                <a16:creationId xmlns:a16="http://schemas.microsoft.com/office/drawing/2014/main" id="{910E94E6-4073-48AB-A75D-CC154A5FC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809" y="2685239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Ball-05.gif (25423 bytes)">
            <a:extLst>
              <a:ext uri="{FF2B5EF4-FFF2-40B4-BE49-F238E27FC236}">
                <a16:creationId xmlns:a16="http://schemas.microsoft.com/office/drawing/2014/main" id="{910E94E6-4073-48AB-A75D-CC154A5FC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809" y="4391194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 descr="Ball-05.gif (25423 bytes)">
            <a:extLst>
              <a:ext uri="{FF2B5EF4-FFF2-40B4-BE49-F238E27FC236}">
                <a16:creationId xmlns:a16="http://schemas.microsoft.com/office/drawing/2014/main" id="{910E94E6-4073-48AB-A75D-CC154A5FC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808" y="3668981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D5ADFD1B-8808-4F2F-A553-1253196399B5}"/>
              </a:ext>
            </a:extLst>
          </p:cNvPr>
          <p:cNvSpPr/>
          <p:nvPr/>
        </p:nvSpPr>
        <p:spPr>
          <a:xfrm>
            <a:off x="3686710" y="1878803"/>
            <a:ext cx="3290901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MARCO NORMATIVO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3686710" y="2478399"/>
            <a:ext cx="6970626" cy="1131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RENOVACION DE LA GESTION EN ATENCION </a:t>
            </a:r>
          </a:p>
          <a:p>
            <a:pPr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INTEGRAL EN SALUD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12B4DC8-D597-4290-B97D-AADA1AA505A5}"/>
              </a:ext>
            </a:extLst>
          </p:cNvPr>
          <p:cNvSpPr/>
          <p:nvPr/>
        </p:nvSpPr>
        <p:spPr>
          <a:xfrm>
            <a:off x="3673039" y="3560127"/>
            <a:ext cx="81081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FORTALECIMIENTO ADMINISTRATIVO - FINANCIERO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1467EA8-0137-4AB6-A6E0-912055F339E4}"/>
              </a:ext>
            </a:extLst>
          </p:cNvPr>
          <p:cNvSpPr/>
          <p:nvPr/>
        </p:nvSpPr>
        <p:spPr>
          <a:xfrm>
            <a:off x="3673040" y="4208570"/>
            <a:ext cx="81081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FORTALECIMENTO EN AFILIACIONES, COTIZACIONES Y CONTROL DE EMPRESAS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0" descr="Ball-05.gif (25423 bytes)">
            <a:extLst>
              <a:ext uri="{FF2B5EF4-FFF2-40B4-BE49-F238E27FC236}">
                <a16:creationId xmlns:a16="http://schemas.microsoft.com/office/drawing/2014/main" id="{910E94E6-4073-48AB-A75D-CC154A5FC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212" y="5493152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3673040" y="5418539"/>
            <a:ext cx="50614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GESTION DE TALENTO HUMANO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35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1536" y="449125"/>
            <a:ext cx="6883400" cy="854075"/>
          </a:xfrm>
        </p:spPr>
        <p:txBody>
          <a:bodyPr>
            <a:normAutofit/>
          </a:bodyPr>
          <a:lstStyle/>
          <a:p>
            <a:pPr algn="ctr"/>
            <a:r>
              <a:rPr lang="es-BO" sz="2400" b="1" dirty="0">
                <a:latin typeface="Arial" panose="020B0604020202020204" pitchFamily="34" charset="0"/>
                <a:cs typeface="Arial" panose="020B0604020202020204" pitchFamily="34" charset="0"/>
              </a:rPr>
              <a:t>MARCO NORMATIVO </a:t>
            </a:r>
          </a:p>
        </p:txBody>
      </p:sp>
      <p:sp>
        <p:nvSpPr>
          <p:cNvPr id="18" name="1 Rectángulo redondeado"/>
          <p:cNvSpPr/>
          <p:nvPr/>
        </p:nvSpPr>
        <p:spPr>
          <a:xfrm>
            <a:off x="858982" y="1395563"/>
            <a:ext cx="10732655" cy="4875927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s-MX" altLang="es-VE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LEY Nº 974  - LEY DE UNIDADES DE TRANSPARENCIA Y LUCHA CONTRA LA CORRUPCIÓN</a:t>
            </a:r>
          </a:p>
          <a:p>
            <a:pPr algn="ctr"/>
            <a:endParaRPr kumimoji="1" lang="es-MX" altLang="es-VE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kumimoji="1" lang="es-MX" altLang="es-V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Art. 6, indica </a:t>
            </a:r>
            <a:r>
              <a:rPr lang="es-ES" altLang="es-V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l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entidades públicas del nivel central del Estado, tienen la responsabilidad de contar con Unidades de Transparencia y Lucha Contra la Corrupción.</a:t>
            </a:r>
          </a:p>
          <a:p>
            <a:pPr algn="just"/>
            <a:endParaRPr lang="es-E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kumimoji="1" lang="es-MX" altLang="es-V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Art. 10, menciona que son funciones de la Unidad de Transparencia: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Desarrollar mecanismos para la participación ciudadana y el control social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Planificar, coordinar, organizar y apoyar a la Máxima Autoridad en el proceso de rendición pública de cuentas y velar por la emisión de estados financieros, informes de gestión, memoria anual y otros.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Asegurar el acceso a la información pública, exigiendo a las instancias correspondientes en la entidad o institución, la otorgación de información de carácter público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kumimoji="1" lang="es-MX" altLang="es-V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B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72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5199" y="639248"/>
            <a:ext cx="6883400" cy="854075"/>
          </a:xfrm>
        </p:spPr>
        <p:txBody>
          <a:bodyPr>
            <a:normAutofit/>
          </a:bodyPr>
          <a:lstStyle/>
          <a:p>
            <a:pPr algn="ctr"/>
            <a:r>
              <a:rPr lang="es-BO" sz="2400" b="1" dirty="0">
                <a:latin typeface="Arial" panose="020B0604020202020204" pitchFamily="34" charset="0"/>
                <a:cs typeface="Arial" panose="020B0604020202020204" pitchFamily="34" charset="0"/>
              </a:rPr>
              <a:t>MARCO NORMATIVO 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 txBox="1">
            <a:spLocks/>
          </p:cNvSpPr>
          <p:nvPr/>
        </p:nvSpPr>
        <p:spPr>
          <a:xfrm>
            <a:off x="2798835" y="1328852"/>
            <a:ext cx="6883400" cy="854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BO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 DE LA </a:t>
            </a:r>
            <a:r>
              <a:rPr lang="es-ES" sz="2400" b="1" cap="small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AUDIENCIA </a:t>
            </a:r>
            <a:r>
              <a:rPr lang="es-ES" sz="2400" b="1" cap="small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PÚBLICA DE RENDICIÓN DE CUENTAS </a:t>
            </a:r>
            <a:endParaRPr lang="es-BO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60709" y="2486974"/>
            <a:ext cx="39593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CONTAR CON UNA GESTIÓN PÚBLICA TRANSPARENTE Y LIBRE DE CORRUPCIÓN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7041893" y="4428095"/>
            <a:ext cx="36774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INFORMAR A LA POBLACIÓN ACERCA DE LAS ACCIONES Y LOS RESULTADOS DE SU GESTIÓN</a:t>
            </a:r>
            <a:endParaRPr lang="es-ES" dirty="0"/>
          </a:p>
        </p:txBody>
      </p:sp>
      <p:pic>
        <p:nvPicPr>
          <p:cNvPr id="1026" name="Picture 2" descr="Periodico del TalentoLa ética y la transparencia, asignaturas pendientes en  España - Periodico del Talen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71" y="3410304"/>
            <a:ext cx="3711920" cy="277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 descr="Creencias -&gt; Pensamientos -&gt; Acciones -&gt; Resultados | Sebastian Saldarriaga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8462" b="82769" l="16923" r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17" t="58255" r="19858" b="16584"/>
          <a:stretch/>
        </p:blipFill>
        <p:spPr bwMode="auto">
          <a:xfrm rot="2941524">
            <a:off x="5457655" y="4703474"/>
            <a:ext cx="3382345" cy="16102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 descr="Creencias -&gt; Pensamientos -&gt; Acciones -&gt; Resultados | Sebastian Saldarriaga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385" b="66308" l="63231" r="9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409" t="14035" r="5095" b="34376"/>
          <a:stretch/>
        </p:blipFill>
        <p:spPr bwMode="auto">
          <a:xfrm rot="18346886">
            <a:off x="9245711" y="1546767"/>
            <a:ext cx="1513951" cy="34774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587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RENOVACION DE LA GESTION EN ATENCION 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INTEGRAL EN SALUD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6005"/>
              </p:ext>
            </p:extLst>
          </p:nvPr>
        </p:nvGraphicFramePr>
        <p:xfrm>
          <a:off x="1080655" y="1552719"/>
          <a:ext cx="10800000" cy="5246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020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3250194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2471180">
                  <a:extLst>
                    <a:ext uri="{9D8B030D-6E8A-4147-A177-3AD203B41FA5}">
                      <a16:colId xmlns:a16="http://schemas.microsoft.com/office/drawing/2014/main" val="3466251283"/>
                    </a:ext>
                  </a:extLst>
                </a:gridCol>
                <a:gridCol w="1477606">
                  <a:extLst>
                    <a:ext uri="{9D8B030D-6E8A-4147-A177-3AD203B41FA5}">
                      <a16:colId xmlns:a16="http://schemas.microsoft.com/office/drawing/2014/main" val="2332436276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601007224"/>
                    </a:ext>
                  </a:extLst>
                </a:gridCol>
              </a:tblGrid>
              <a:tr h="7963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RESULTADO </a:t>
                      </a: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ESPERADO Y/O </a:t>
                      </a: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PRODUCTO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(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En Bs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 smtClean="0">
                          <a:solidFill>
                            <a:schemeClr val="tx1"/>
                          </a:solidFill>
                        </a:rPr>
                        <a:t>FECHA FINAL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417849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ESTABLECER </a:t>
                      </a:r>
                      <a:r>
                        <a:rPr lang="es-ES" sz="1600" dirty="0"/>
                        <a:t>EL SISTEMA DE ALERTA EPIDEMIOLOGICA Y DE EVENTOS </a:t>
                      </a:r>
                      <a:r>
                        <a:rPr lang="es-ES" sz="1600" dirty="0" smtClean="0"/>
                        <a:t>ADVERSOS</a:t>
                      </a:r>
                      <a:endParaRPr lang="es-ES" sz="16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BO" sz="1500" dirty="0" smtClean="0"/>
                        <a:t>COMITÉ </a:t>
                      </a:r>
                      <a:r>
                        <a:rPr lang="es-BO" sz="1500" dirty="0"/>
                        <a:t>DE VIGILANCIA EPIDEMIOLOGICA Y SUBCOMITES OPERATIVOS IMPLEMENTADOS Y FUNCIONANDO  EN LOS SERVICIOS DE </a:t>
                      </a:r>
                      <a:r>
                        <a:rPr lang="es-BO" sz="1500" dirty="0" smtClean="0"/>
                        <a:t>SALUD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BO" sz="15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BO" sz="1500" dirty="0"/>
                        <a:t>SALA SITUACIONAL DE IDENTIFICACION DE EVENTOS EPIDEMIOLOGICOS REGULARES, INUSITADOS Y ADVERSOS IMPLEMENTADOS EN LA DIRECCION NACIONAL DE  SALUD Y EN  LOS SERVICIOS DE </a:t>
                      </a:r>
                      <a:r>
                        <a:rPr lang="es-BO" sz="1500" dirty="0" smtClean="0"/>
                        <a:t>SALUD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BO" sz="150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500" dirty="0" smtClean="0"/>
                        <a:t>POBLACION CON PATOLOGIA DE BASE INMUNIZADA Nº 2125 (18</a:t>
                      </a:r>
                      <a:r>
                        <a:rPr lang="es-ES" sz="1500" baseline="0" dirty="0" smtClean="0"/>
                        <a:t> A 59 AÑOS)</a:t>
                      </a:r>
                      <a:endParaRPr lang="es-BO" sz="160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BO" sz="16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500" dirty="0" smtClean="0"/>
                        <a:t>POBLACION CON PATOLOGIA DE BASE INMUNIZADA Nº 258</a:t>
                      </a:r>
                      <a:r>
                        <a:rPr lang="es-ES" sz="1500" baseline="0" dirty="0" smtClean="0"/>
                        <a:t> (</a:t>
                      </a:r>
                      <a:r>
                        <a:rPr lang="en-US" sz="1500" baseline="0" dirty="0" smtClean="0"/>
                        <a:t>&gt; 60 </a:t>
                      </a:r>
                      <a:r>
                        <a:rPr lang="es-ES" sz="1500" baseline="0" dirty="0" smtClean="0"/>
                        <a:t> AÑOS)</a:t>
                      </a:r>
                      <a:endParaRPr lang="es-ES" sz="150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ES" sz="1500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 smtClean="0"/>
                        <a:t>SIN PRESUPUESTO</a:t>
                      </a:r>
                      <a:endParaRPr lang="es-BO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/>
                        <a:t> MARZO 2021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/>
                        <a:t>MAYO 2021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3472" y="2860894"/>
            <a:ext cx="4520697" cy="3558013"/>
          </a:xfrm>
          <a:prstGeom prst="roundRect">
            <a:avLst>
              <a:gd name="adj" fmla="val 892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4554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RENOVACION DE LA GESTION EN ATENCION 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INTEGRAL EN SALUD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461792"/>
              </p:ext>
            </p:extLst>
          </p:nvPr>
        </p:nvGraphicFramePr>
        <p:xfrm>
          <a:off x="1080655" y="1552719"/>
          <a:ext cx="10800000" cy="5239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000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2572394">
                  <a:extLst>
                    <a:ext uri="{9D8B030D-6E8A-4147-A177-3AD203B41FA5}">
                      <a16:colId xmlns:a16="http://schemas.microsoft.com/office/drawing/2014/main" val="3466251283"/>
                    </a:ext>
                  </a:extLst>
                </a:gridCol>
                <a:gridCol w="1477606">
                  <a:extLst>
                    <a:ext uri="{9D8B030D-6E8A-4147-A177-3AD203B41FA5}">
                      <a16:colId xmlns:a16="http://schemas.microsoft.com/office/drawing/2014/main" val="2332436276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601007224"/>
                    </a:ext>
                  </a:extLst>
                </a:gridCol>
              </a:tblGrid>
              <a:tr h="7963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RESULTADO </a:t>
                      </a: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ESPERADO Y/O </a:t>
                      </a: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PRODUCTO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(En Bs)</a:t>
                      </a:r>
                      <a:endParaRPr lang="es-ES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 smtClean="0">
                          <a:solidFill>
                            <a:schemeClr val="tx1"/>
                          </a:solidFill>
                        </a:rPr>
                        <a:t>FECHA FINAL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1181792">
                <a:tc>
                  <a:txBody>
                    <a:bodyPr/>
                    <a:lstStyle/>
                    <a:p>
                      <a:pPr algn="ctr"/>
                      <a:endParaRPr lang="es-ES" sz="1600" dirty="0" smtClean="0"/>
                    </a:p>
                    <a:p>
                      <a:pPr algn="ctr"/>
                      <a:r>
                        <a:rPr lang="es-ES" sz="1600" dirty="0" smtClean="0"/>
                        <a:t>ESTABLECIMIENTOS </a:t>
                      </a:r>
                      <a:r>
                        <a:rPr lang="es-ES" sz="1600" dirty="0"/>
                        <a:t>DE SALUD HA</a:t>
                      </a:r>
                      <a:r>
                        <a:rPr kumimoji="0" lang="es-E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BILITADOS</a:t>
                      </a:r>
                      <a:endParaRPr lang="es-ES" sz="16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BO" sz="1600" dirty="0"/>
                        <a:t>ESTABLECIMIENTOS DE SALUD EN INICIO DE PRODESO DE  HABILITACION EN EL MARCO DE LA NORMATIVA VIGENTE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SIN</a:t>
                      </a:r>
                      <a:r>
                        <a:rPr lang="en-US" sz="1600" baseline="0" dirty="0" smtClean="0"/>
                        <a:t> PRESUPUESTO</a:t>
                      </a:r>
                      <a:endParaRPr lang="es-BO" sz="16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/>
                        <a:t>MARZO 2021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/>
                        <a:t>MAYO 2021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  <a:tr h="11817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effectLst/>
                        </a:rPr>
                        <a:t>FORTALECER EL AREA DE 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ENSEÑANZA E INVESTIGACIÓN EN LA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REGIONAL ORURO</a:t>
                      </a:r>
                      <a:endParaRPr lang="en-US" sz="1600" b="0" dirty="0" smtClean="0">
                        <a:effectLst/>
                        <a:latin typeface="+mn-lt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BO" sz="1600" dirty="0" smtClean="0"/>
                        <a:t>ANALISIS SITUACIONAL ELABORADO</a:t>
                      </a:r>
                    </a:p>
                    <a:p>
                      <a:endParaRPr lang="es-BO" sz="1600" dirty="0" smtClean="0"/>
                    </a:p>
                    <a:p>
                      <a:r>
                        <a:rPr lang="es-BO" sz="1600" dirty="0" smtClean="0"/>
                        <a:t>RESPONSABLES ESTABLECIDOS Y ÁREAS DE ENSEÑANZA E INVESTIGACIÓN FORTALECIDAS CON RRHH CAPACITADOS</a:t>
                      </a:r>
                    </a:p>
                    <a:p>
                      <a:endParaRPr lang="es-BO" sz="1600" dirty="0" smtClean="0"/>
                    </a:p>
                    <a:p>
                      <a:r>
                        <a:rPr lang="es-BO" sz="1600" dirty="0" smtClean="0"/>
                        <a:t>SUPERVISIÓN  DE INTERNADO ROTATORIO EN LA REGIONAL</a:t>
                      </a:r>
                      <a:r>
                        <a:rPr lang="es-BO" sz="1600" baseline="0" dirty="0" smtClean="0"/>
                        <a:t> Y</a:t>
                      </a:r>
                      <a:r>
                        <a:rPr lang="es-BO" sz="1600" dirty="0" smtClean="0"/>
                        <a:t> CUMPLIR CON REQUISITOS MÍNIMOS VERIFICADOS.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278020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50751" y="3630439"/>
            <a:ext cx="3471723" cy="3089343"/>
          </a:xfrm>
          <a:prstGeom prst="roundRect">
            <a:avLst>
              <a:gd name="adj" fmla="val 675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3553" y="3719450"/>
            <a:ext cx="860077" cy="4541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6474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RENOVACION DE LA GESTION EN ATENCION 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INTEGRAL EN SALUD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100150"/>
              </p:ext>
            </p:extLst>
          </p:nvPr>
        </p:nvGraphicFramePr>
        <p:xfrm>
          <a:off x="1080655" y="1552719"/>
          <a:ext cx="10800000" cy="4789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000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2572394">
                  <a:extLst>
                    <a:ext uri="{9D8B030D-6E8A-4147-A177-3AD203B41FA5}">
                      <a16:colId xmlns:a16="http://schemas.microsoft.com/office/drawing/2014/main" val="3466251283"/>
                    </a:ext>
                  </a:extLst>
                </a:gridCol>
                <a:gridCol w="1477606">
                  <a:extLst>
                    <a:ext uri="{9D8B030D-6E8A-4147-A177-3AD203B41FA5}">
                      <a16:colId xmlns:a16="http://schemas.microsoft.com/office/drawing/2014/main" val="2332436276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601007224"/>
                    </a:ext>
                  </a:extLst>
                </a:gridCol>
              </a:tblGrid>
              <a:tr h="7963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RESULTADO </a:t>
                      </a: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ESPERADO Y/O </a:t>
                      </a: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PRODUCTO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(En Bs)</a:t>
                      </a:r>
                      <a:endParaRPr lang="es-ES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 smtClean="0">
                          <a:solidFill>
                            <a:schemeClr val="tx1"/>
                          </a:solidFill>
                        </a:rPr>
                        <a:t>FECHA FINAL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2512652">
                <a:tc>
                  <a:txBody>
                    <a:bodyPr/>
                    <a:lstStyle/>
                    <a:p>
                      <a:r>
                        <a:rPr lang="es-BO" sz="1600" dirty="0" smtClean="0"/>
                        <a:t>FORTALECER </a:t>
                      </a:r>
                      <a:r>
                        <a:rPr lang="es-BO" sz="1600" dirty="0"/>
                        <a:t>LA TRANSPARENCIA DE GASTO EN LA TERCIARIZACIÓN DE SERVICIOS EN EL MARCO DE LA NORMATIVA Y CONVENIOS VIGENTES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BO" sz="1600" dirty="0"/>
                        <a:t>CASOS IDENTIFICADOS Y PUESTOS EN ANÁLISIS Y REVISIÓN POR LA COMISIÓN DE CORRELACIÓN MÉDICO ADMINISTRATIVO </a:t>
                      </a:r>
                    </a:p>
                    <a:p>
                      <a:endParaRPr lang="es-BO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B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LEVANTAMIENTO DE INFORMACION DE CUENTAS POR PAGAR DE </a:t>
                      </a:r>
                      <a:r>
                        <a:rPr kumimoji="0" lang="es-B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SERVICIOS </a:t>
                      </a:r>
                      <a:r>
                        <a:rPr kumimoji="0" lang="es-B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HOSPITALARIOS. Y </a:t>
                      </a:r>
                      <a:r>
                        <a:rPr kumimoji="0" lang="es-B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COMPRA </a:t>
                      </a:r>
                      <a:r>
                        <a:rPr kumimoji="0" lang="es-B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SERVICIOS EN </a:t>
                      </a:r>
                      <a:r>
                        <a:rPr kumimoji="0" lang="es-B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REGIONAL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BO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RECUPERAR RECURSOS DE IMPORTE EN MORA Y PROCESOS COATIVOS </a:t>
                      </a:r>
                      <a:endParaRPr kumimoji="0" lang="es-B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/>
                        <a:t>SIN PRESUPUESTO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MARZO 2021</a:t>
                      </a:r>
                      <a:endParaRPr lang="es-BO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MAYO 2021</a:t>
                      </a:r>
                      <a:endParaRPr lang="es-BO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4543" y="2869949"/>
            <a:ext cx="4214153" cy="3160614"/>
          </a:xfrm>
          <a:prstGeom prst="roundRect">
            <a:avLst>
              <a:gd name="adj" fmla="val 81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8179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RENOVACION DE LA GESTION EN ATENCION 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INTEGRAL EN SALUD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942393"/>
              </p:ext>
            </p:extLst>
          </p:nvPr>
        </p:nvGraphicFramePr>
        <p:xfrm>
          <a:off x="1080655" y="1552719"/>
          <a:ext cx="10800000" cy="5276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000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2572394">
                  <a:extLst>
                    <a:ext uri="{9D8B030D-6E8A-4147-A177-3AD203B41FA5}">
                      <a16:colId xmlns:a16="http://schemas.microsoft.com/office/drawing/2014/main" val="3466251283"/>
                    </a:ext>
                  </a:extLst>
                </a:gridCol>
                <a:gridCol w="1477606">
                  <a:extLst>
                    <a:ext uri="{9D8B030D-6E8A-4147-A177-3AD203B41FA5}">
                      <a16:colId xmlns:a16="http://schemas.microsoft.com/office/drawing/2014/main" val="2332436276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601007224"/>
                    </a:ext>
                  </a:extLst>
                </a:gridCol>
              </a:tblGrid>
              <a:tr h="7963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RESULTADO </a:t>
                      </a: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ESPERADO Y/O </a:t>
                      </a: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PRODUCTO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(En Bs)</a:t>
                      </a:r>
                      <a:endParaRPr lang="es-ES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 smtClean="0">
                          <a:solidFill>
                            <a:schemeClr val="tx1"/>
                          </a:solidFill>
                        </a:rPr>
                        <a:t>FECHA FINAL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25126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FORTALECER </a:t>
                      </a:r>
                      <a:r>
                        <a:rPr lang="es-ES" sz="1600" dirty="0"/>
                        <a:t>EL SISTEMA DE INFORMACION A TRAVÉS DE UNA HERRAMIENTA QUE PERMITA EL ANÁLISIS ADECUADO Y OPORTUNO PARA LA TOMA DE DECISIONES 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CAPACITACION </a:t>
                      </a:r>
                      <a:r>
                        <a:rPr kumimoji="0" lang="es-E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 ACTUALIZACION MANEJO CIE10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FORMULAROS ESTADISTICOS</a:t>
                      </a:r>
                    </a:p>
                    <a:p>
                      <a:r>
                        <a:rPr lang="es-BO" sz="1600" dirty="0"/>
                        <a:t>REVISADOS Y MEJORADOS</a:t>
                      </a:r>
                    </a:p>
                    <a:p>
                      <a:endParaRPr lang="es-BO" sz="1600" dirty="0"/>
                    </a:p>
                    <a:p>
                      <a:r>
                        <a:rPr lang="es-BO" sz="1600" dirty="0"/>
                        <a:t>TODO EL PERSONAL ESTADISTICO Y DE SALUD CAPACITADOS EN LA UTILIZACIÓN DE LA HERRAMIENTA Y SU ANÁLISIS</a:t>
                      </a:r>
                    </a:p>
                    <a:p>
                      <a:endParaRPr lang="es-BO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PLAN DE SUPERVISION, SEGUIMIENTO EVALUACION Y MONITOREO A LA INFORMACION GENERADA EN </a:t>
                      </a:r>
                      <a:r>
                        <a:rPr kumimoji="0" lang="es-E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REGIONAL ORURO</a:t>
                      </a:r>
                      <a:endParaRPr lang="es-BO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SIN PRESUPUESTO</a:t>
                      </a:r>
                      <a:endParaRPr lang="es-BO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 smtClean="0"/>
                        <a:t>MARZO </a:t>
                      </a:r>
                      <a:r>
                        <a:rPr lang="es-BO" sz="1600" dirty="0"/>
                        <a:t>2021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 smtClean="0"/>
                        <a:t>MAYO </a:t>
                      </a:r>
                      <a:r>
                        <a:rPr lang="es-BO" sz="1600" dirty="0"/>
                        <a:t>2021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39" t="24951" r="7756"/>
          <a:stretch/>
        </p:blipFill>
        <p:spPr>
          <a:xfrm>
            <a:off x="6916847" y="2906162"/>
            <a:ext cx="4612506" cy="3503691"/>
          </a:xfrm>
          <a:prstGeom prst="roundRect">
            <a:avLst>
              <a:gd name="adj" fmla="val 822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2437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RENOVACION DE LA GESTION EN ATENCION 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INTEGRAL EN SALUD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232942"/>
              </p:ext>
            </p:extLst>
          </p:nvPr>
        </p:nvGraphicFramePr>
        <p:xfrm>
          <a:off x="1080655" y="1552719"/>
          <a:ext cx="10800000" cy="502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000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2572394">
                  <a:extLst>
                    <a:ext uri="{9D8B030D-6E8A-4147-A177-3AD203B41FA5}">
                      <a16:colId xmlns:a16="http://schemas.microsoft.com/office/drawing/2014/main" val="3466251283"/>
                    </a:ext>
                  </a:extLst>
                </a:gridCol>
                <a:gridCol w="1477606">
                  <a:extLst>
                    <a:ext uri="{9D8B030D-6E8A-4147-A177-3AD203B41FA5}">
                      <a16:colId xmlns:a16="http://schemas.microsoft.com/office/drawing/2014/main" val="2332436276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601007224"/>
                    </a:ext>
                  </a:extLst>
                </a:gridCol>
              </a:tblGrid>
              <a:tr h="7963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RESULTADO </a:t>
                      </a: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ESPERADO Y/O </a:t>
                      </a: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PRODUCTO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(En Bs)</a:t>
                      </a:r>
                      <a:endParaRPr lang="es-ES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 smtClean="0">
                          <a:solidFill>
                            <a:schemeClr val="tx1"/>
                          </a:solidFill>
                        </a:rPr>
                        <a:t>FECHA FINAL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4232810">
                <a:tc>
                  <a:txBody>
                    <a:bodyPr/>
                    <a:lstStyle/>
                    <a:p>
                      <a:pPr algn="just"/>
                      <a:r>
                        <a:rPr lang="es-ES" sz="1600" baseline="0" dirty="0" smtClean="0">
                          <a:latin typeface="+mn-lt"/>
                          <a:cs typeface="Arial" panose="020B0604020202020204" pitchFamily="34" charset="0"/>
                        </a:rPr>
                        <a:t>ESTRATEGIA </a:t>
                      </a:r>
                      <a:r>
                        <a:rPr lang="es-ES" sz="1600" baseline="0" dirty="0">
                          <a:latin typeface="+mn-lt"/>
                          <a:cs typeface="Arial" panose="020B0604020202020204" pitchFamily="34" charset="0"/>
                        </a:rPr>
                        <a:t>DE PROMOCIÓN Y PREVENCIÓN DIRIGIDA A LOS USUARIOS EXTERNOS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CONFORMAR </a:t>
                      </a:r>
                      <a:r>
                        <a:rPr kumimoji="0" lang="es-E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LOS GRUPOS DE APOYO Y PROMOCIÓN DE SALUD EN LAS REGIONALES SOBRE LAS PATOLOGÍAS PREVALENTES Y OTROS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CONFORMAR </a:t>
                      </a:r>
                      <a:r>
                        <a:rPr kumimoji="0" lang="es-E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LOS COMITÉS DE SALUD EN LAS EMPRESAS ESTRATÉGICAS AFILIADAS A LA </a:t>
                      </a:r>
                      <a:r>
                        <a:rPr kumimoji="0" lang="es-E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REGIONAL ORURO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CONFORMACIÓN DE BRIGADAS MÓVILES PARA ATENCIÓN DE PATOLOGÍAS CRÓNICAS </a:t>
                      </a: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cs typeface="Arial" panose="020B0604020202020204" pitchFamily="34" charset="0"/>
                        </a:rPr>
                        <a:t>SIN PRESUPUESTO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cs typeface="Arial" panose="020B0604020202020204" pitchFamily="34" charset="0"/>
                        </a:rPr>
                        <a:t>MARZO 2021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cs typeface="Arial" panose="020B0604020202020204" pitchFamily="34" charset="0"/>
                        </a:rPr>
                        <a:t>MAYO 2021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0588" y="2770291"/>
            <a:ext cx="3458425" cy="3648615"/>
          </a:xfrm>
          <a:prstGeom prst="roundRect">
            <a:avLst>
              <a:gd name="adj" fmla="val 842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9326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RENOVACION DE LA GESTION EN ATENCION 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INTEGRAL EN SALUD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717016"/>
              </p:ext>
            </p:extLst>
          </p:nvPr>
        </p:nvGraphicFramePr>
        <p:xfrm>
          <a:off x="1080655" y="1552719"/>
          <a:ext cx="10800000" cy="5154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822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3013178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2572394">
                  <a:extLst>
                    <a:ext uri="{9D8B030D-6E8A-4147-A177-3AD203B41FA5}">
                      <a16:colId xmlns:a16="http://schemas.microsoft.com/office/drawing/2014/main" val="3466251283"/>
                    </a:ext>
                  </a:extLst>
                </a:gridCol>
                <a:gridCol w="1477606">
                  <a:extLst>
                    <a:ext uri="{9D8B030D-6E8A-4147-A177-3AD203B41FA5}">
                      <a16:colId xmlns:a16="http://schemas.microsoft.com/office/drawing/2014/main" val="2332436276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601007224"/>
                    </a:ext>
                  </a:extLst>
                </a:gridCol>
              </a:tblGrid>
              <a:tr h="7963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RESULTADO </a:t>
                      </a: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ESPERADO Y/O </a:t>
                      </a: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PRODUCTO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(En Bs)</a:t>
                      </a:r>
                      <a:endParaRPr lang="es-ES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 smtClean="0">
                          <a:solidFill>
                            <a:schemeClr val="tx1"/>
                          </a:solidFill>
                        </a:rPr>
                        <a:t>FECHA FINAL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423281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baseline="0" dirty="0" smtClean="0">
                          <a:effectLst/>
                          <a:latin typeface="+mn-lt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MEJORA </a:t>
                      </a:r>
                      <a:r>
                        <a:rPr lang="es-ES" sz="1400" b="0" baseline="0" dirty="0">
                          <a:effectLst/>
                          <a:latin typeface="+mn-lt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DE LA ATENCIÓN INTEGRAL Y OPTIMIZACIÓN DE RECURSOS EN SALUD ORAL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DIAGNOSTICO </a:t>
                      </a:r>
                      <a:r>
                        <a:rPr kumimoji="0" lang="es-E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SITUACIONAL DEL ÁREA DE ODONTOLOGÍA EN LAS REGIONALES (RR.HH. ATENCIÓN DE PACIENTES, TRATAMIENTOS, COMPRA DE SERVICIOS, ADQUISICIÓN Y UTILIZACIÓN DE MATERIALES, MEDICAMENTOS E INSUMOS).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PROGRAMA DE SALUD ORAL BASADA EN LA PROMOCIÓN Y PREVENCIÓN DE LAS PATOLOGÍAS BUCALES IMPLEMENTADO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PROTOCOLOS DE ATENCIÓN ODONTOLÓGICA EN </a:t>
                      </a:r>
                      <a:r>
                        <a:rPr kumimoji="0" lang="es-E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LA REGIONAL </a:t>
                      </a:r>
                      <a:r>
                        <a:rPr kumimoji="0" lang="es-E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IMPLENTADOS.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HERRAMIENTAS DE SEGUIMIENTO, EVALUACIÓN Y MONITOREO APROBADAS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+mn-lt"/>
                          <a:cs typeface="Arial" panose="020B0604020202020204" pitchFamily="34" charset="0"/>
                        </a:rPr>
                        <a:t>SIN</a:t>
                      </a:r>
                      <a:r>
                        <a:rPr lang="es-ES" sz="1600" baseline="0" dirty="0" smtClean="0">
                          <a:latin typeface="+mn-lt"/>
                          <a:cs typeface="Arial" panose="020B0604020202020204" pitchFamily="34" charset="0"/>
                        </a:rPr>
                        <a:t> PRESUPUESTO</a:t>
                      </a:r>
                      <a:endParaRPr lang="es-ES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 2021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 2021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8986" y="2731630"/>
            <a:ext cx="3748135" cy="3770827"/>
          </a:xfrm>
          <a:prstGeom prst="roundRect">
            <a:avLst>
              <a:gd name="adj" fmla="val 1211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9051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506028"/>
            <a:ext cx="9238673" cy="105337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RENOVACION DE LA GESTION EN ATENCION 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INTEGRAL EN SALUD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613948"/>
              </p:ext>
            </p:extLst>
          </p:nvPr>
        </p:nvGraphicFramePr>
        <p:xfrm>
          <a:off x="1080655" y="1552719"/>
          <a:ext cx="10800000" cy="46398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822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3013178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2572394">
                  <a:extLst>
                    <a:ext uri="{9D8B030D-6E8A-4147-A177-3AD203B41FA5}">
                      <a16:colId xmlns:a16="http://schemas.microsoft.com/office/drawing/2014/main" val="3466251283"/>
                    </a:ext>
                  </a:extLst>
                </a:gridCol>
                <a:gridCol w="1477606">
                  <a:extLst>
                    <a:ext uri="{9D8B030D-6E8A-4147-A177-3AD203B41FA5}">
                      <a16:colId xmlns:a16="http://schemas.microsoft.com/office/drawing/2014/main" val="2332436276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601007224"/>
                    </a:ext>
                  </a:extLst>
                </a:gridCol>
              </a:tblGrid>
              <a:tr h="7963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RESULTADO </a:t>
                      </a: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ESPERADO Y/O </a:t>
                      </a: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PRODUCTO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(En Bs)</a:t>
                      </a:r>
                      <a:endParaRPr lang="es-ES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 smtClean="0">
                          <a:solidFill>
                            <a:schemeClr val="tx1"/>
                          </a:solidFill>
                        </a:rPr>
                        <a:t>FECHA FINAL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3843511">
                <a:tc>
                  <a:txBody>
                    <a:bodyPr/>
                    <a:lstStyle/>
                    <a:p>
                      <a:r>
                        <a:rPr lang="es-BO" sz="1600" dirty="0" smtClean="0"/>
                        <a:t>CUMPLIMIENTO CON EL PLAN </a:t>
                      </a:r>
                      <a:r>
                        <a:rPr lang="es-BO" sz="1600" dirty="0"/>
                        <a:t>DE 100 DIAS </a:t>
                      </a:r>
                      <a:r>
                        <a:rPr lang="es-BO" sz="1600" dirty="0" smtClean="0"/>
                        <a:t>ELABORADO</a:t>
                      </a:r>
                      <a:endParaRPr lang="es-ES" sz="16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BO" sz="1600" dirty="0" smtClean="0"/>
                        <a:t>PONER</a:t>
                      </a:r>
                      <a:r>
                        <a:rPr lang="es-BO" sz="1600" baseline="0" dirty="0" smtClean="0"/>
                        <a:t> EN MARCHA LOS CONSTROLES Y SU</a:t>
                      </a:r>
                      <a:r>
                        <a:rPr lang="es-BO" sz="1600" dirty="0" smtClean="0"/>
                        <a:t>PERVICIONES AL</a:t>
                      </a:r>
                      <a:r>
                        <a:rPr lang="es-BO" sz="1600" baseline="0" dirty="0" smtClean="0"/>
                        <a:t> AREA ADMINISTRATIVA Y  </a:t>
                      </a:r>
                      <a:r>
                        <a:rPr lang="es-BO" sz="1600" dirty="0" smtClean="0"/>
                        <a:t>ESTABLECIMIENTO </a:t>
                      </a:r>
                      <a:r>
                        <a:rPr lang="es-BO" sz="1600" dirty="0"/>
                        <a:t>DE </a:t>
                      </a:r>
                      <a:r>
                        <a:rPr lang="es-BO" sz="1600" dirty="0" smtClean="0"/>
                        <a:t>SALUD.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BO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BO" sz="1600" dirty="0"/>
                        <a:t>EVALUACIONES </a:t>
                      </a:r>
                      <a:r>
                        <a:rPr lang="es-BO" sz="1600" dirty="0" smtClean="0"/>
                        <a:t>PERIODICAS REALIZADAS POR JEFATURA MEDICA EN SU FUNCION INTEGRAL.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BO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BO" sz="1600" dirty="0" smtClean="0"/>
                        <a:t>CUMPLIR</a:t>
                      </a:r>
                      <a:r>
                        <a:rPr lang="es-BO" sz="1600" baseline="0" dirty="0" smtClean="0"/>
                        <a:t> CON LA PRESENTACION AL  </a:t>
                      </a:r>
                      <a:r>
                        <a:rPr lang="es-BO" sz="1600" dirty="0" smtClean="0"/>
                        <a:t>SEGUIMIENTO POA </a:t>
                      </a:r>
                      <a:r>
                        <a:rPr lang="es-BO" sz="1600" dirty="0"/>
                        <a:t>DE </a:t>
                      </a:r>
                      <a:r>
                        <a:rPr lang="es-BO" sz="1600" dirty="0" smtClean="0"/>
                        <a:t>LA OFICINA NACIONAL.</a:t>
                      </a:r>
                      <a:endParaRPr lang="es-BO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SIN PRESUPUESTO</a:t>
                      </a:r>
                      <a:endParaRPr lang="es-BO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MARZO 2021</a:t>
                      </a:r>
                      <a:endParaRPr lang="es-BO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MAYO 2021</a:t>
                      </a:r>
                      <a:endParaRPr lang="es-BO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2816" y="2643611"/>
            <a:ext cx="2793586" cy="1919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847" t="-10244"/>
          <a:stretch/>
        </p:blipFill>
        <p:spPr>
          <a:xfrm>
            <a:off x="8544187" y="3693815"/>
            <a:ext cx="3152889" cy="23991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2582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199" y="499185"/>
            <a:ext cx="8084591" cy="105337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FORTALECIMIENTO ADMINISTRATIVO - FINANICERO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831409" y="1334403"/>
            <a:ext cx="43500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 smtClean="0"/>
              <a:t>DISTRIBUCION DEL PRESUPUESTO 2021</a:t>
            </a:r>
            <a:endParaRPr lang="en-US" sz="2000" b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4025" y="1837126"/>
            <a:ext cx="6795178" cy="4636101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531236" y="5974938"/>
            <a:ext cx="3708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TOTAL PRESUPUESTO PARA LA GESTION 2021</a:t>
            </a:r>
          </a:p>
          <a:p>
            <a:pPr algn="ctr"/>
            <a:r>
              <a:rPr lang="es-E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11,189,569.00</a:t>
            </a:r>
            <a:endParaRPr lang="es-BO" sz="1600" dirty="0"/>
          </a:p>
        </p:txBody>
      </p:sp>
    </p:spTree>
    <p:extLst>
      <p:ext uri="{BB962C8B-B14F-4D97-AF65-F5344CB8AC3E}">
        <p14:creationId xmlns:p14="http://schemas.microsoft.com/office/powerpoint/2010/main" val="276783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3231" y="632777"/>
            <a:ext cx="9238673" cy="105337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FORTALECIMIENTO ADMINISTRATIVO - FINANICERO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4103011" y="1686156"/>
            <a:ext cx="4677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 smtClean="0"/>
              <a:t>PROGRAMA ANUAL DE CONTRATACIONES </a:t>
            </a:r>
            <a:endParaRPr lang="en-US" sz="2000" b="1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147590"/>
              </p:ext>
            </p:extLst>
          </p:nvPr>
        </p:nvGraphicFramePr>
        <p:xfrm>
          <a:off x="2118664" y="2693941"/>
          <a:ext cx="8202285" cy="2516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2738">
                  <a:extLst>
                    <a:ext uri="{9D8B030D-6E8A-4147-A177-3AD203B41FA5}">
                      <a16:colId xmlns:a16="http://schemas.microsoft.com/office/drawing/2014/main" val="1354427882"/>
                    </a:ext>
                  </a:extLst>
                </a:gridCol>
                <a:gridCol w="2863520">
                  <a:extLst>
                    <a:ext uri="{9D8B030D-6E8A-4147-A177-3AD203B41FA5}">
                      <a16:colId xmlns:a16="http://schemas.microsoft.com/office/drawing/2014/main" val="1127897671"/>
                    </a:ext>
                  </a:extLst>
                </a:gridCol>
                <a:gridCol w="1456027">
                  <a:extLst>
                    <a:ext uri="{9D8B030D-6E8A-4147-A177-3AD203B41FA5}">
                      <a16:colId xmlns:a16="http://schemas.microsoft.com/office/drawing/2014/main" val="1099482335"/>
                    </a:ext>
                  </a:extLst>
                </a:gridCol>
              </a:tblGrid>
              <a:tr h="762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REGIONAL </a:t>
                      </a:r>
                      <a:r>
                        <a:rPr lang="en-US" sz="2400" u="none" strike="noStrike" dirty="0" smtClean="0">
                          <a:effectLst/>
                        </a:rPr>
                        <a:t>ORURO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PROCESOS PROGRAMADOS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572207"/>
                  </a:ext>
                </a:extLst>
              </a:tr>
              <a:tr h="63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MEDICAMENTOS E INSUMOS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MEDICOS, MATERIAL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DENTAL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72,73%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820820"/>
                  </a:ext>
                </a:extLst>
              </a:tr>
              <a:tr h="5069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MATERIAL DE LABORATORIO Y REACTIVOS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27,27%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2980"/>
                  </a:ext>
                </a:extLst>
              </a:tr>
              <a:tr h="6111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TOTAL CONTRATACIONES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11</a:t>
                      </a:r>
                      <a:endParaRPr lang="en-US" sz="2200" b="0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998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298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60761"/>
              </p:ext>
            </p:extLst>
          </p:nvPr>
        </p:nvGraphicFramePr>
        <p:xfrm>
          <a:off x="1080655" y="1552719"/>
          <a:ext cx="10800000" cy="5011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3571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417275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2381061">
                  <a:extLst>
                    <a:ext uri="{9D8B030D-6E8A-4147-A177-3AD203B41FA5}">
                      <a16:colId xmlns:a16="http://schemas.microsoft.com/office/drawing/2014/main" val="3466251283"/>
                    </a:ext>
                  </a:extLst>
                </a:gridCol>
                <a:gridCol w="1901228">
                  <a:extLst>
                    <a:ext uri="{9D8B030D-6E8A-4147-A177-3AD203B41FA5}">
                      <a16:colId xmlns:a16="http://schemas.microsoft.com/office/drawing/2014/main" val="2332436276"/>
                    </a:ext>
                  </a:extLst>
                </a:gridCol>
                <a:gridCol w="1586865">
                  <a:extLst>
                    <a:ext uri="{9D8B030D-6E8A-4147-A177-3AD203B41FA5}">
                      <a16:colId xmlns:a16="http://schemas.microsoft.com/office/drawing/2014/main" val="3601007224"/>
                    </a:ext>
                  </a:extLst>
                </a:gridCol>
              </a:tblGrid>
              <a:tr h="7963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RESULTADO </a:t>
                      </a: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ESPERADO Y/O </a:t>
                      </a: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PRODUCTO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(En Bs)</a:t>
                      </a:r>
                      <a:endParaRPr lang="es-ES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 smtClean="0">
                          <a:solidFill>
                            <a:schemeClr val="tx1"/>
                          </a:solidFill>
                        </a:rPr>
                        <a:t>FECHA FINAL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1371915">
                <a:tc>
                  <a:txBody>
                    <a:bodyPr/>
                    <a:lstStyle/>
                    <a:p>
                      <a:pPr lvl="0" algn="ctr"/>
                      <a:r>
                        <a:rPr lang="es-ES_tradnl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Reducción en un 10%</a:t>
                      </a:r>
                    </a:p>
                    <a:p>
                      <a:pPr lvl="0" algn="ctr"/>
                      <a:endParaRPr lang="es-ES_tradnl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s-ES_tradnl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Control y austeridad del gasto en servicios, materiales y suministros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Ejecución de Gastos </a:t>
                      </a:r>
                      <a:r>
                        <a:rPr lang="es-ES" sz="1600" b="0" baseline="0" dirty="0" smtClean="0">
                          <a:solidFill>
                            <a:schemeClr val="dk1"/>
                          </a:solidFill>
                          <a:latin typeface="+mn-lt"/>
                        </a:rPr>
                        <a:t> </a:t>
                      </a:r>
                      <a:r>
                        <a:rPr lang="es-ES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al 70%</a:t>
                      </a:r>
                    </a:p>
                    <a:p>
                      <a:pPr lvl="0" algn="ctr"/>
                      <a:r>
                        <a:rPr lang="es-ES_tradnl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Al cierre de gestión</a:t>
                      </a:r>
                      <a:endParaRPr lang="es-ES" sz="16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cs typeface="Arial" panose="020B0604020202020204" pitchFamily="34" charset="0"/>
                        </a:rPr>
                        <a:t>SIN PRESUPUESTO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cs typeface="Arial" panose="020B0604020202020204" pitchFamily="34" charset="0"/>
                        </a:rPr>
                        <a:t>MARZO 2021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cs typeface="Arial" panose="020B0604020202020204" pitchFamily="34" charset="0"/>
                        </a:rPr>
                        <a:t>MAYO 2021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  <a:tr h="2842788">
                <a:tc>
                  <a:txBody>
                    <a:bodyPr/>
                    <a:lstStyle/>
                    <a:p>
                      <a:pPr lvl="0" algn="ctr"/>
                      <a:r>
                        <a:rPr lang="es-ES_tradnl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Adquisición de equipamiento médico destinado a:</a:t>
                      </a:r>
                    </a:p>
                    <a:p>
                      <a:pPr lvl="0" algn="ctr"/>
                      <a:endParaRPr lang="es-ES_tradnl" sz="16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lvl="0" algn="just"/>
                      <a:r>
                        <a:rPr lang="es-ES_tradnl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Incrementar, mejorar o reponer la producción del Servicio de Salud de Corto Plazo</a:t>
                      </a:r>
                      <a:endParaRPr lang="es-ES" sz="16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Con la optimización de recursos en un 10% se pretende fortalecer el laboratorio para promoción y venta de servicios </a:t>
                      </a: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b="1" dirty="0" smtClean="0">
                          <a:latin typeface="+mn-lt"/>
                          <a:cs typeface="Arial" panose="020B0604020202020204" pitchFamily="34" charset="0"/>
                        </a:rPr>
                        <a:t>AUTOCLAVE VERTICAL</a:t>
                      </a:r>
                      <a:endParaRPr lang="es-BO" sz="16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BO" sz="1600" dirty="0" smtClean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BO" sz="1600" b="1" dirty="0" smtClean="0">
                          <a:latin typeface="+mn-lt"/>
                          <a:cs typeface="Arial" panose="020B0604020202020204" pitchFamily="34" charset="0"/>
                        </a:rPr>
                        <a:t>ANALIZADOR DE QUIMICA</a:t>
                      </a:r>
                      <a:endParaRPr lang="es-BO" sz="16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+mn-lt"/>
                          <a:cs typeface="Arial" panose="020B0604020202020204" pitchFamily="34" charset="0"/>
                        </a:rPr>
                        <a:t>VORTEX</a:t>
                      </a:r>
                      <a:endParaRPr lang="es-BO" sz="1600" b="1" dirty="0" smtClean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727603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 txBox="1">
            <a:spLocks/>
          </p:cNvSpPr>
          <p:nvPr/>
        </p:nvSpPr>
        <p:spPr>
          <a:xfrm>
            <a:off x="2408376" y="506028"/>
            <a:ext cx="9238673" cy="10533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FORTALECIMIENTO ADMINISTRATIVO - FINANICERO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4989" y="4521454"/>
            <a:ext cx="1739773" cy="1969882"/>
          </a:xfrm>
          <a:prstGeom prst="roundRect">
            <a:avLst>
              <a:gd name="adj" fmla="val 547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9793" y="4521454"/>
            <a:ext cx="1415655" cy="1833222"/>
          </a:xfrm>
          <a:prstGeom prst="roundRect">
            <a:avLst>
              <a:gd name="adj" fmla="val 539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/>
          <a:srcRect l="14036" t="7859" r="16735" b="2214"/>
          <a:stretch/>
        </p:blipFill>
        <p:spPr>
          <a:xfrm>
            <a:off x="6172971" y="4037846"/>
            <a:ext cx="2074735" cy="2453490"/>
          </a:xfrm>
          <a:prstGeom prst="roundRect">
            <a:avLst>
              <a:gd name="adj" fmla="val 641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7622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907476"/>
              </p:ext>
            </p:extLst>
          </p:nvPr>
        </p:nvGraphicFramePr>
        <p:xfrm>
          <a:off x="1080655" y="1552719"/>
          <a:ext cx="10800000" cy="4857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9373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750627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2572394">
                  <a:extLst>
                    <a:ext uri="{9D8B030D-6E8A-4147-A177-3AD203B41FA5}">
                      <a16:colId xmlns:a16="http://schemas.microsoft.com/office/drawing/2014/main" val="3466251283"/>
                    </a:ext>
                  </a:extLst>
                </a:gridCol>
                <a:gridCol w="1477606">
                  <a:extLst>
                    <a:ext uri="{9D8B030D-6E8A-4147-A177-3AD203B41FA5}">
                      <a16:colId xmlns:a16="http://schemas.microsoft.com/office/drawing/2014/main" val="2332436276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601007224"/>
                    </a:ext>
                  </a:extLst>
                </a:gridCol>
              </a:tblGrid>
              <a:tr h="7963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RESULTADO </a:t>
                      </a: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ESPERADO Y/O </a:t>
                      </a: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PRODUCTO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(En Bs)</a:t>
                      </a:r>
                      <a:endParaRPr lang="es-ES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 smtClean="0">
                          <a:solidFill>
                            <a:schemeClr val="tx1"/>
                          </a:solidFill>
                        </a:rPr>
                        <a:t>FECHA FINAL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1915123">
                <a:tc>
                  <a:txBody>
                    <a:bodyPr/>
                    <a:lstStyle/>
                    <a:p>
                      <a:pPr lvl="0" algn="l"/>
                      <a:r>
                        <a:rPr lang="es-MX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UNIFORMIZAR LOS PROCEDIMIENTOS DE TRABAJO EN LAS AREAS DE AFILIACIONES COTIZACIONES Y CONTROL DE EMPRESAS  EN LA</a:t>
                      </a:r>
                      <a:r>
                        <a:rPr lang="es-MX" sz="16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s-MX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REGIONAL</a:t>
                      </a:r>
                      <a:r>
                        <a:rPr lang="es-MX" sz="16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ORURO</a:t>
                      </a:r>
                      <a:r>
                        <a:rPr lang="es-MX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  <a:endParaRPr lang="es-ES" sz="1600" b="0" baseline="0" dirty="0" smtClean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PROCEDIMIENTOS DE TRABAJO UNIFORMES EN LOS DIFERENTES PROCESOS, EN AFILIACIONES- COTIZACIONES- CONTROL DE EMPRESAS</a:t>
                      </a: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 smtClean="0">
                          <a:latin typeface="+mn-lt"/>
                          <a:cs typeface="Arial" panose="020B0604020202020204" pitchFamily="34" charset="0"/>
                        </a:rPr>
                        <a:t>SIN PRESUPUESTO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 smtClean="0">
                          <a:latin typeface="+mn-lt"/>
                          <a:cs typeface="Arial" panose="020B0604020202020204" pitchFamily="34" charset="0"/>
                        </a:rPr>
                        <a:t>1 DE</a:t>
                      </a:r>
                      <a:r>
                        <a:rPr lang="es-BO" sz="1600" baseline="0" dirty="0" smtClean="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BO" sz="1600" dirty="0" smtClean="0">
                          <a:latin typeface="+mn-lt"/>
                          <a:cs typeface="Arial" panose="020B0604020202020204" pitchFamily="34" charset="0"/>
                        </a:rPr>
                        <a:t>MARZO 2021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 smtClean="0">
                          <a:latin typeface="+mn-lt"/>
                          <a:cs typeface="Arial" panose="020B0604020202020204" pitchFamily="34" charset="0"/>
                        </a:rPr>
                        <a:t>30 DE ABRIL DE 2021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  <a:tr h="2145672">
                <a:tc>
                  <a:txBody>
                    <a:bodyPr/>
                    <a:lstStyle/>
                    <a:p>
                      <a:pPr lvl="0" algn="l"/>
                      <a:r>
                        <a:rPr lang="es-MX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PONER</a:t>
                      </a:r>
                      <a:r>
                        <a:rPr lang="es-MX" sz="16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EN MARCHA LOS </a:t>
                      </a:r>
                      <a:r>
                        <a:rPr lang="es-MX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INSTRUMENTOS DE CONTROL INTERNO QUE OPTIMICE EL TRABAJO EN EL PERSONAL DE LAS AREAS DE AFILIACIONES - COTIZACIONES.</a:t>
                      </a:r>
                      <a:endParaRPr lang="es-ES_tradnl" sz="16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FUNCIONARIOS CAPACITADOS EN AFILIACIONES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MX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COTIZACIONES Y CONTROL DE EMPRESAS</a:t>
                      </a: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dirty="0" smtClean="0">
                          <a:latin typeface="+mn-lt"/>
                          <a:cs typeface="Arial" panose="020B0604020202020204" pitchFamily="34" charset="0"/>
                        </a:rPr>
                        <a:t>SIN PRESUPUESTO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latin typeface="+mn-lt"/>
                          <a:cs typeface="Arial" panose="020B0604020202020204" pitchFamily="34" charset="0"/>
                        </a:rPr>
                        <a:t>ABRIL 2021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latin typeface="+mn-lt"/>
                          <a:cs typeface="Arial" panose="020B0604020202020204" pitchFamily="34" charset="0"/>
                        </a:rPr>
                        <a:t> MAYO 2021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727603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 txBox="1">
            <a:spLocks/>
          </p:cNvSpPr>
          <p:nvPr/>
        </p:nvSpPr>
        <p:spPr>
          <a:xfrm>
            <a:off x="2010023" y="387010"/>
            <a:ext cx="9309618" cy="13188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FORTALECIMENTO EN AFILIACIONES, COTIZACIONES Y CONTROL DE EMPRESAS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9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827295"/>
              </p:ext>
            </p:extLst>
          </p:nvPr>
        </p:nvGraphicFramePr>
        <p:xfrm>
          <a:off x="1080655" y="1552719"/>
          <a:ext cx="10800000" cy="3897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9373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750627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2572394">
                  <a:extLst>
                    <a:ext uri="{9D8B030D-6E8A-4147-A177-3AD203B41FA5}">
                      <a16:colId xmlns:a16="http://schemas.microsoft.com/office/drawing/2014/main" val="3466251283"/>
                    </a:ext>
                  </a:extLst>
                </a:gridCol>
                <a:gridCol w="1477606">
                  <a:extLst>
                    <a:ext uri="{9D8B030D-6E8A-4147-A177-3AD203B41FA5}">
                      <a16:colId xmlns:a16="http://schemas.microsoft.com/office/drawing/2014/main" val="2332436276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601007224"/>
                    </a:ext>
                  </a:extLst>
                </a:gridCol>
              </a:tblGrid>
              <a:tr h="7963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RESULTADO </a:t>
                      </a: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ESPERADO Y/O </a:t>
                      </a: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PRODUCTO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(En Bs)</a:t>
                      </a:r>
                      <a:endParaRPr lang="es-ES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 smtClean="0">
                          <a:solidFill>
                            <a:schemeClr val="tx1"/>
                          </a:solidFill>
                        </a:rPr>
                        <a:t>FECHA FINAL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1616359">
                <a:tc>
                  <a:txBody>
                    <a:bodyPr/>
                    <a:lstStyle/>
                    <a:p>
                      <a:pPr lvl="0" algn="l"/>
                      <a:r>
                        <a:rPr lang="es-MX" sz="1600" b="0" baseline="0" dirty="0" smtClean="0">
                          <a:latin typeface="+mn-lt"/>
                          <a:cs typeface="Arial" panose="020B0604020202020204" pitchFamily="34" charset="0"/>
                        </a:rPr>
                        <a:t>FORTALECER HABILIDADES Y DESTREZAS EN EL PERSONAL DE AFILIACIONES, COTIZACIONES Y CONTROL DE EMPRESAS.</a:t>
                      </a:r>
                      <a:endParaRPr lang="es-ES" sz="1600" b="0" baseline="0" dirty="0" smtClean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FUNCIONARIOS CAPACITADOS EN AFILIACIONES  COTIZACIONES Y CONTROL DE EMPRESAS</a:t>
                      </a: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 smtClean="0">
                          <a:latin typeface="+mn-lt"/>
                          <a:cs typeface="Arial" panose="020B0604020202020204" pitchFamily="34" charset="0"/>
                        </a:rPr>
                        <a:t>SIN PRESUPUESTO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latin typeface="+mn-lt"/>
                          <a:cs typeface="Arial" panose="020B0604020202020204" pitchFamily="34" charset="0"/>
                        </a:rPr>
                        <a:t>MARZO </a:t>
                      </a:r>
                    </a:p>
                    <a:p>
                      <a:pPr algn="ctr"/>
                      <a:r>
                        <a:rPr lang="es-MX" sz="1600" dirty="0" smtClean="0">
                          <a:latin typeface="+mn-lt"/>
                          <a:cs typeface="Arial" panose="020B0604020202020204" pitchFamily="34" charset="0"/>
                        </a:rPr>
                        <a:t>2021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latin typeface="+mn-lt"/>
                          <a:cs typeface="Arial" panose="020B0604020202020204" pitchFamily="34" charset="0"/>
                        </a:rPr>
                        <a:t>MAYO</a:t>
                      </a:r>
                    </a:p>
                    <a:p>
                      <a:pPr algn="ctr"/>
                      <a:r>
                        <a:rPr lang="es-MX" sz="1600" dirty="0" smtClean="0">
                          <a:latin typeface="+mn-lt"/>
                          <a:cs typeface="Arial" panose="020B0604020202020204" pitchFamily="34" charset="0"/>
                        </a:rPr>
                        <a:t> 2021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  <a:tr h="1484768">
                <a:tc>
                  <a:txBody>
                    <a:bodyPr/>
                    <a:lstStyle/>
                    <a:p>
                      <a:pPr lvl="0" algn="l"/>
                      <a:r>
                        <a:rPr lang="es-ES_tradnl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OPTIMIZAR LOS</a:t>
                      </a:r>
                      <a:r>
                        <a:rPr lang="es-ES_tradnl" sz="16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ESPACIOS UTILIZADOS DE INFRAESTRTUCTURA </a:t>
                      </a:r>
                      <a:endParaRPr lang="es-ES_tradnl" sz="16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USO EFICIENTE DE LOS ESPACIOS  CON LOS QUE SE CUENTA</a:t>
                      </a: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dirty="0" smtClean="0">
                          <a:latin typeface="+mn-lt"/>
                          <a:cs typeface="Arial" panose="020B0604020202020204" pitchFamily="34" charset="0"/>
                        </a:rPr>
                        <a:t>SIN PRESUPUESTO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 smtClean="0">
                          <a:latin typeface="+mn-lt"/>
                          <a:cs typeface="Arial" panose="020B0604020202020204" pitchFamily="34" charset="0"/>
                        </a:rPr>
                        <a:t>1 DE MARZO DE 2021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 smtClean="0">
                          <a:latin typeface="+mn-lt"/>
                          <a:cs typeface="Arial" panose="020B0604020202020204" pitchFamily="34" charset="0"/>
                        </a:rPr>
                        <a:t>31 DE MARZO DE 2021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727603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 txBox="1">
            <a:spLocks/>
          </p:cNvSpPr>
          <p:nvPr/>
        </p:nvSpPr>
        <p:spPr>
          <a:xfrm>
            <a:off x="1973808" y="402828"/>
            <a:ext cx="9309618" cy="13188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FORTALECIMENTO EN AFILIACIONES, COTIZACIONES Y CONTROL DE EMPRESAS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95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3565275" y="672131"/>
            <a:ext cx="50614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GESTION DE TALENTO HUMANO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2053" y="1318462"/>
            <a:ext cx="8944822" cy="5299621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363447" y="6023490"/>
            <a:ext cx="19491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TOTAL </a:t>
            </a:r>
            <a:r>
              <a:rPr lang="es-E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PERSONAL  </a:t>
            </a: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99 </a:t>
            </a:r>
            <a:endParaRPr lang="es-BO" sz="1600" dirty="0"/>
          </a:p>
        </p:txBody>
      </p:sp>
    </p:spTree>
    <p:extLst>
      <p:ext uri="{BB962C8B-B14F-4D97-AF65-F5344CB8AC3E}">
        <p14:creationId xmlns:p14="http://schemas.microsoft.com/office/powerpoint/2010/main" val="292451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570172"/>
              </p:ext>
            </p:extLst>
          </p:nvPr>
        </p:nvGraphicFramePr>
        <p:xfrm>
          <a:off x="1080655" y="1552719"/>
          <a:ext cx="10800000" cy="4789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9373">
                  <a:extLst>
                    <a:ext uri="{9D8B030D-6E8A-4147-A177-3AD203B41FA5}">
                      <a16:colId xmlns:a16="http://schemas.microsoft.com/office/drawing/2014/main" val="3101273439"/>
                    </a:ext>
                  </a:extLst>
                </a:gridCol>
                <a:gridCol w="2750627">
                  <a:extLst>
                    <a:ext uri="{9D8B030D-6E8A-4147-A177-3AD203B41FA5}">
                      <a16:colId xmlns:a16="http://schemas.microsoft.com/office/drawing/2014/main" val="1507570308"/>
                    </a:ext>
                  </a:extLst>
                </a:gridCol>
                <a:gridCol w="2572394">
                  <a:extLst>
                    <a:ext uri="{9D8B030D-6E8A-4147-A177-3AD203B41FA5}">
                      <a16:colId xmlns:a16="http://schemas.microsoft.com/office/drawing/2014/main" val="3466251283"/>
                    </a:ext>
                  </a:extLst>
                </a:gridCol>
                <a:gridCol w="1477606">
                  <a:extLst>
                    <a:ext uri="{9D8B030D-6E8A-4147-A177-3AD203B41FA5}">
                      <a16:colId xmlns:a16="http://schemas.microsoft.com/office/drawing/2014/main" val="2332436276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601007224"/>
                    </a:ext>
                  </a:extLst>
                </a:gridCol>
              </a:tblGrid>
              <a:tr h="7963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ACCIÓN DE CORTO PLAZO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GESTIÓN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RESULTADO </a:t>
                      </a: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ESPERADO Y/O </a:t>
                      </a:r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PRODUCTO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PROGRAMADO 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(En Bs)</a:t>
                      </a:r>
                      <a:endParaRPr lang="es-ES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>
                          <a:solidFill>
                            <a:schemeClr val="tx1"/>
                          </a:solidFill>
                        </a:rPr>
                        <a:t>FECHA DE INICIO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 smtClean="0">
                          <a:solidFill>
                            <a:schemeClr val="tx1"/>
                          </a:solidFill>
                        </a:rPr>
                        <a:t>FECHA FINAL</a:t>
                      </a:r>
                      <a:endParaRPr lang="es-B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56915"/>
                  </a:ext>
                </a:extLst>
              </a:tr>
              <a:tr h="1616359">
                <a:tc>
                  <a:txBody>
                    <a:bodyPr/>
                    <a:lstStyle/>
                    <a:p>
                      <a:pPr lvl="0" algn="l"/>
                      <a:r>
                        <a:rPr lang="es-MX" sz="1600" b="0" baseline="0" dirty="0" smtClean="0">
                          <a:latin typeface="+mn-lt"/>
                          <a:cs typeface="Arial" panose="020B0604020202020204" pitchFamily="34" charset="0"/>
                        </a:rPr>
                        <a:t>FORTALECER Y GESTIONAR EL TALENTO HUMANO MEDIANTE CAPACITACION DEL PERSONAL ADMINSITRATIVO- MEDICO – PARAMEDICO  EN LAS REGIONALES Y OFICINA NACIONAL </a:t>
                      </a:r>
                      <a:endParaRPr lang="es-ES" sz="1600" b="0" baseline="0" dirty="0" smtClean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s-MX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PERSONAL MEDICO CAPACITADO EN EL MANEJO DEL COVID-19, NEONATOLOGIA, TERAPIA INTENSIVA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s-MX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CONTAR CON PERSONAL APTO Y CAPACITADO PARA CUMPLIR SUS FUNCIONES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s-MX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PLAN DE CAPACITACIONES A NIVEL NACIONAL EN EL AREA ADMINISTRATIVA COMO: MARKETIN, RELACIONES HUMANAS      ( EN COORDINACION CON RECURSOS HUMANOS DE  OFICNA NACIONAL )</a:t>
                      </a: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dirty="0" smtClean="0">
                          <a:latin typeface="+mn-lt"/>
                          <a:cs typeface="Arial" panose="020B0604020202020204" pitchFamily="34" charset="0"/>
                        </a:rPr>
                        <a:t>SIN PRESUPUESTO</a:t>
                      </a:r>
                    </a:p>
                    <a:p>
                      <a:pPr algn="ctr"/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latin typeface="+mn-lt"/>
                          <a:cs typeface="Arial" panose="020B0604020202020204" pitchFamily="34" charset="0"/>
                        </a:rPr>
                        <a:t>MARZO DE 2021 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latin typeface="+mn-lt"/>
                          <a:cs typeface="Arial" panose="020B0604020202020204" pitchFamily="34" charset="0"/>
                        </a:rPr>
                        <a:t> MAYO </a:t>
                      </a:r>
                    </a:p>
                    <a:p>
                      <a:pPr algn="ctr"/>
                      <a:r>
                        <a:rPr lang="es-MX" sz="1600" dirty="0" smtClean="0">
                          <a:latin typeface="+mn-lt"/>
                          <a:cs typeface="Arial" panose="020B0604020202020204" pitchFamily="34" charset="0"/>
                        </a:rPr>
                        <a:t> 2021</a:t>
                      </a:r>
                      <a:endParaRPr lang="es-BO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12652"/>
                  </a:ext>
                </a:extLst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4520904" y="715461"/>
            <a:ext cx="5061450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GESTION DE TALENTO HUMANO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22" y="3018526"/>
            <a:ext cx="4218915" cy="3164186"/>
          </a:xfrm>
          <a:prstGeom prst="roundRect">
            <a:avLst>
              <a:gd name="adj" fmla="val 63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329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767255"/>
            <a:ext cx="9309618" cy="1318841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080656" y="1873370"/>
            <a:ext cx="34732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dirty="0" smtClean="0"/>
              <a:t>PUESTA EN FUNCIONAMIENTO UNIDAD DE  TERAPIA INTESIVA.</a:t>
            </a:r>
          </a:p>
          <a:p>
            <a:endParaRPr lang="es-ES" sz="160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3366099" y="667667"/>
            <a:ext cx="6796091" cy="65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AVANCES DE LA PRESENTE GESTION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2521041"/>
            <a:ext cx="3832634" cy="28744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Rectángulo 3"/>
          <p:cNvSpPr/>
          <p:nvPr/>
        </p:nvSpPr>
        <p:spPr>
          <a:xfrm>
            <a:off x="6868283" y="1794830"/>
            <a:ext cx="33892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dirty="0"/>
              <a:t>PUESTA EN FUNCIONAMIENTO UNIDAD DE </a:t>
            </a:r>
            <a:r>
              <a:rPr lang="es-ES" sz="1600" dirty="0" smtClean="0"/>
              <a:t>NEONATOLOGIA</a:t>
            </a:r>
            <a:endParaRPr lang="es-ES" sz="16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7671" y="2521041"/>
            <a:ext cx="3832634" cy="28744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4133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767255"/>
            <a:ext cx="9309618" cy="1318841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983811" y="1881726"/>
            <a:ext cx="35701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600" dirty="0"/>
              <a:t>IMPLEMENTACION DE UN PLAN DE CONTINGENCIA REGIONAL CONTRA EL COVID-19.</a:t>
            </a:r>
          </a:p>
          <a:p>
            <a:endParaRPr lang="es-ES" sz="160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3366099" y="667667"/>
            <a:ext cx="6796091" cy="65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AVANCES DE LA PRESENTE GESTION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312953" y="1881726"/>
            <a:ext cx="50066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dirty="0"/>
              <a:t>ADQUISICION DE PRUEBAS RAPIDAS Y ANTIGENO NASAL PARA NUESTROS ASEGURADOS ADEMAS DE CONVENIOS PARA PCR.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5423" b="18242"/>
          <a:stretch/>
        </p:blipFill>
        <p:spPr>
          <a:xfrm>
            <a:off x="1351751" y="2958944"/>
            <a:ext cx="3120711" cy="27601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7052" y="2816761"/>
            <a:ext cx="3914114" cy="293558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190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767255"/>
            <a:ext cx="9309618" cy="1318841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3366099" y="667667"/>
            <a:ext cx="6796091" cy="65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AVANCES DE LA PRESENTE GESTION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745564" y="1492023"/>
            <a:ext cx="48094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600" dirty="0" smtClean="0"/>
              <a:t>MAYOR ABASTECIMIENTO DE OXIGENO</a:t>
            </a:r>
            <a:endParaRPr lang="es-ES" sz="1600" dirty="0"/>
          </a:p>
        </p:txBody>
      </p:sp>
      <p:sp>
        <p:nvSpPr>
          <p:cNvPr id="12" name="Rectángulo 11"/>
          <p:cNvSpPr/>
          <p:nvPr/>
        </p:nvSpPr>
        <p:spPr>
          <a:xfrm>
            <a:off x="816039" y="1513526"/>
            <a:ext cx="47971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600" dirty="0"/>
              <a:t>PROGRAMACION Y EJECUCIÒN DE VACUNACIÒN DE PREVENCION AL PERSONAL DE LA REGIONAL Y POBLACION PROTEGIDA.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2145"/>
          <a:stretch/>
        </p:blipFill>
        <p:spPr>
          <a:xfrm>
            <a:off x="1585301" y="2429538"/>
            <a:ext cx="3561595" cy="39622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23940" y="1959347"/>
            <a:ext cx="3600800" cy="4648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0837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381-F925-F940-B5A1-5A03B16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23" y="767255"/>
            <a:ext cx="9309618" cy="1318841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7C65515-EFF1-42C1-9F76-9A9DFC1E99BB}"/>
              </a:ext>
            </a:extLst>
          </p:cNvPr>
          <p:cNvSpPr/>
          <p:nvPr/>
        </p:nvSpPr>
        <p:spPr>
          <a:xfrm>
            <a:off x="3366099" y="667667"/>
            <a:ext cx="6796091" cy="65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AVANCES DE LA PRESENTE GESTION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297339" y="3322265"/>
            <a:ext cx="379424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600" dirty="0"/>
              <a:t>FORTALECIMIENTO EN LA VENTA DE SERVICIOS</a:t>
            </a:r>
            <a:r>
              <a:rPr lang="es-ES" dirty="0"/>
              <a:t>.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816509" y="1505502"/>
            <a:ext cx="54756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600" dirty="0"/>
              <a:t>FORTALECIMIENTO DE LA IMAGEN INSTITUCIONAL A TRAVES DE CAMPAÑA DE MARKETING DIRIGIDO A LA POBLACION EN GENERAL.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70" y="2163778"/>
            <a:ext cx="3678542" cy="4582901"/>
          </a:xfrm>
          <a:prstGeom prst="roundRect">
            <a:avLst>
              <a:gd name="adj" fmla="val 6008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9673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6608437" y="822546"/>
            <a:ext cx="5312552" cy="1998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GRACIAS POR SU ATENCION </a:t>
            </a:r>
            <a:endParaRPr lang="es-E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0571" y="1658610"/>
            <a:ext cx="4023321" cy="4978148"/>
          </a:xfrm>
          <a:prstGeom prst="roundRect">
            <a:avLst>
              <a:gd name="adj" fmla="val 430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8305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130237</TotalTime>
  <Words>1473</Words>
  <Application>Microsoft Office PowerPoint</Application>
  <PresentationFormat>Panorámica</PresentationFormat>
  <Paragraphs>258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Helvetica</vt:lpstr>
      <vt:lpstr>Tahoma</vt:lpstr>
      <vt:lpstr>Times</vt:lpstr>
      <vt:lpstr>Times New Roman</vt:lpstr>
      <vt:lpstr>Wingdings</vt:lpstr>
      <vt:lpstr>Tema de Office</vt:lpstr>
      <vt:lpstr>AUDIENCIA PÚBLICA DE RENDICIÓN DE CUENTAS INICIAL 2021 </vt:lpstr>
      <vt:lpstr>Presentación de PowerPoint</vt:lpstr>
      <vt:lpstr>MARCO NORMATIVO </vt:lpstr>
      <vt:lpstr>MARCO NORMATIVO </vt:lpstr>
      <vt:lpstr>RENOVACION DE LA GESTION EN ATENCION  INTEGRAL EN SALUD</vt:lpstr>
      <vt:lpstr>RENOVACION DE LA GESTION EN ATENCION  INTEGRAL EN SALUD</vt:lpstr>
      <vt:lpstr>RENOVACION DE LA GESTION EN ATENCION  INTEGRAL EN SALUD</vt:lpstr>
      <vt:lpstr>RENOVACION DE LA GESTION EN ATENCION  INTEGRAL EN SALUD</vt:lpstr>
      <vt:lpstr>RENOVACION DE LA GESTION EN ATENCION  INTEGRAL EN SALUD</vt:lpstr>
      <vt:lpstr>RENOVACION DE LA GESTION EN ATENCION  INTEGRAL EN SALUD</vt:lpstr>
      <vt:lpstr>RENOVACION DE LA GESTION EN ATENCION  INTEGRAL EN SALUD</vt:lpstr>
      <vt:lpstr>FORTALECIMIENTO ADMINISTRATIVO - FINANICERO</vt:lpstr>
      <vt:lpstr>FORTALECIMIENTO ADMINISTRATIVO - FINANICERO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</vt:lpstr>
      <vt:lpstr> </vt:lpstr>
      <vt:lpstr> </vt:lpstr>
      <vt:lpstr>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USUARIO03</cp:lastModifiedBy>
  <cp:revision>181</cp:revision>
  <dcterms:created xsi:type="dcterms:W3CDTF">2021-03-12T02:16:55Z</dcterms:created>
  <dcterms:modified xsi:type="dcterms:W3CDTF">2021-03-24T13:37:30Z</dcterms:modified>
</cp:coreProperties>
</file>